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4" r:id="rId9"/>
    <p:sldId id="266" r:id="rId10"/>
    <p:sldId id="265" r:id="rId11"/>
    <p:sldId id="267" r:id="rId12"/>
    <p:sldId id="270" r:id="rId13"/>
    <p:sldId id="269" r:id="rId14"/>
    <p:sldId id="271" r:id="rId15"/>
    <p:sldId id="272" r:id="rId16"/>
    <p:sldId id="273" r:id="rId17"/>
    <p:sldId id="277" r:id="rId18"/>
    <p:sldId id="275" r:id="rId19"/>
    <p:sldId id="276" r:id="rId20"/>
    <p:sldId id="278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64" autoAdjust="0"/>
  </p:normalViewPr>
  <p:slideViewPr>
    <p:cSldViewPr>
      <p:cViewPr varScale="1">
        <p:scale>
          <a:sx n="53" d="100"/>
          <a:sy n="53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4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36163069639334"/>
          <c:y val="0.12614226386772287"/>
          <c:w val="0.81923242185759659"/>
          <c:h val="0.41363521452763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мальчики, юноши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cat>
            <c:strRef>
              <c:f>Лист1!$A$2:$A$5</c:f>
              <c:strCache>
                <c:ptCount val="3"/>
                <c:pt idx="0">
                  <c:v>хорошо</c:v>
                </c:pt>
                <c:pt idx="1">
                  <c:v>безразлично</c:v>
                </c:pt>
                <c:pt idx="2">
                  <c:v>плохо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3"/>
                <c:pt idx="0">
                  <c:v>хорошо</c:v>
                </c:pt>
                <c:pt idx="1">
                  <c:v>безразлично</c:v>
                </c:pt>
                <c:pt idx="2">
                  <c:v>плохо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</c:v>
                </c:pt>
                <c:pt idx="1">
                  <c:v>42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девочки, девушки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3"/>
                <c:pt idx="0">
                  <c:v>хорошо</c:v>
                </c:pt>
                <c:pt idx="1">
                  <c:v>безразлично</c:v>
                </c:pt>
                <c:pt idx="2">
                  <c:v>плохо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100886784"/>
        <c:axId val="100913152"/>
        <c:axId val="0"/>
      </c:bar3DChart>
      <c:catAx>
        <c:axId val="100886784"/>
        <c:scaling>
          <c:orientation val="minMax"/>
        </c:scaling>
        <c:axPos val="b"/>
        <c:tickLblPos val="nextTo"/>
        <c:crossAx val="100913152"/>
        <c:crosses val="autoZero"/>
        <c:auto val="1"/>
        <c:lblAlgn val="ctr"/>
        <c:lblOffset val="100"/>
      </c:catAx>
      <c:valAx>
        <c:axId val="100913152"/>
        <c:scaling>
          <c:orientation val="minMax"/>
        </c:scaling>
        <c:axPos val="l"/>
        <c:majorGridlines/>
        <c:numFmt formatCode="General" sourceLinked="1"/>
        <c:tickLblPos val="nextTo"/>
        <c:crossAx val="100886784"/>
        <c:crosses val="autoZero"/>
        <c:crossBetween val="between"/>
      </c:valAx>
    </c:plotArea>
    <c:legend>
      <c:legendPos val="b"/>
      <c:legendEntry>
        <c:idx val="1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8308419447467941"/>
          <c:y val="6.1991335662211107E-2"/>
          <c:w val="0.77973791851735563"/>
          <c:h val="0.567362219298163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контрольный этап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Лист1!$A$2:$A$5</c:f>
              <c:strCache>
                <c:ptCount val="3"/>
                <c:pt idx="0">
                  <c:v>количество образов</c:v>
                </c:pt>
                <c:pt idx="1">
                  <c:v>количество образов</c:v>
                </c:pt>
                <c:pt idx="2">
                  <c:v>количество образов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1 часа работы 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3"/>
                <c:pt idx="0">
                  <c:v>количество образов</c:v>
                </c:pt>
                <c:pt idx="1">
                  <c:v>количество образов</c:v>
                </c:pt>
                <c:pt idx="2">
                  <c:v>количество образов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после 2 часов работы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Лист1!$A$2:$A$5</c:f>
              <c:strCache>
                <c:ptCount val="3"/>
                <c:pt idx="0">
                  <c:v>количество образов</c:v>
                </c:pt>
                <c:pt idx="1">
                  <c:v>количество образов</c:v>
                </c:pt>
                <c:pt idx="2">
                  <c:v>количество образов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</c:v>
                </c:pt>
              </c:numCache>
            </c:numRef>
          </c:val>
        </c:ser>
        <c:shape val="cone"/>
        <c:axId val="113645056"/>
        <c:axId val="113646592"/>
        <c:axId val="0"/>
      </c:bar3DChart>
      <c:catAx>
        <c:axId val="113645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13646592"/>
        <c:crosses val="autoZero"/>
        <c:auto val="1"/>
        <c:lblAlgn val="ctr"/>
        <c:lblOffset val="100"/>
      </c:catAx>
      <c:valAx>
        <c:axId val="113646592"/>
        <c:scaling>
          <c:orientation val="minMax"/>
        </c:scaling>
        <c:axPos val="l"/>
        <c:majorGridlines/>
        <c:numFmt formatCode="General" sourceLinked="1"/>
        <c:tickLblPos val="nextTo"/>
        <c:crossAx val="113645056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>
        <c:manualLayout>
          <c:xMode val="edge"/>
          <c:yMode val="edge"/>
          <c:x val="0.26481955380577432"/>
          <c:y val="0.77732662283193987"/>
          <c:w val="0.70174486001749858"/>
          <c:h val="0.14923316286495128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cat>
            <c:strRef>
              <c:f>Лист1!$A$2:$A$5</c:f>
              <c:strCache>
                <c:ptCount val="3"/>
                <c:pt idx="0">
                  <c:v>становлюсь агрессивным</c:v>
                </c:pt>
                <c:pt idx="1">
                  <c:v>поднимается настроение</c:v>
                </c:pt>
                <c:pt idx="2">
                  <c:v>появляется усталость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67</c:v>
                </c:pt>
                <c:pt idx="2">
                  <c:v>23</c:v>
                </c:pt>
              </c:numCache>
            </c:numRef>
          </c:val>
        </c:ser>
      </c:pie3DChart>
    </c:plotArea>
    <c:legend>
      <c:legendPos val="b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мальчики, юноши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Логические</c:v>
                </c:pt>
                <c:pt idx="1">
                  <c:v>Игры-путешествия</c:v>
                </c:pt>
                <c:pt idx="2">
                  <c:v>Страгические</c:v>
                </c:pt>
                <c:pt idx="3">
                  <c:v>"Бродилки"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девочки, девушки</c:v>
                </c:pt>
              </c:strCache>
            </c:strRef>
          </c:tx>
          <c:spPr>
            <a:solidFill>
              <a:srgbClr val="FF9999"/>
            </a:solidFill>
          </c:spPr>
          <c:cat>
            <c:strRef>
              <c:f>Лист1!$A$2:$A$5</c:f>
              <c:strCache>
                <c:ptCount val="4"/>
                <c:pt idx="0">
                  <c:v>Логические</c:v>
                </c:pt>
                <c:pt idx="1">
                  <c:v>Игры-путешествия</c:v>
                </c:pt>
                <c:pt idx="2">
                  <c:v>Страгические</c:v>
                </c:pt>
                <c:pt idx="3">
                  <c:v>"Бродилки"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35</c:v>
                </c:pt>
                <c:pt idx="1">
                  <c:v>35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hape val="box"/>
        <c:axId val="100835712"/>
        <c:axId val="100837248"/>
        <c:axId val="0"/>
      </c:bar3DChart>
      <c:catAx>
        <c:axId val="100835712"/>
        <c:scaling>
          <c:orientation val="minMax"/>
        </c:scaling>
        <c:axPos val="b"/>
        <c:tickLblPos val="nextTo"/>
        <c:crossAx val="100837248"/>
        <c:crosses val="autoZero"/>
        <c:auto val="1"/>
        <c:lblAlgn val="ctr"/>
        <c:lblOffset val="100"/>
      </c:catAx>
      <c:valAx>
        <c:axId val="100837248"/>
        <c:scaling>
          <c:orientation val="minMax"/>
        </c:scaling>
        <c:axPos val="l"/>
        <c:majorGridlines/>
        <c:numFmt formatCode="General" sourceLinked="1"/>
        <c:tickLblPos val="nextTo"/>
        <c:crossAx val="1008357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723270440251579E-2"/>
          <c:y val="8.3219524030084507E-2"/>
          <c:w val="0.92331210463808067"/>
          <c:h val="0.24140277525313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Свободное время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cat>
            <c:strRef>
              <c:f>Лист1!$A$2:$A$7</c:f>
              <c:strCache>
                <c:ptCount val="6"/>
                <c:pt idx="0">
                  <c:v>Общаюсь в сети</c:v>
                </c:pt>
                <c:pt idx="1">
                  <c:v>Читаю книги</c:v>
                </c:pt>
                <c:pt idx="2">
                  <c:v>Посещаю кружки</c:v>
                </c:pt>
                <c:pt idx="3">
                  <c:v>Играю в компьютерные игры</c:v>
                </c:pt>
                <c:pt idx="4">
                  <c:v>Общаюсь по телефону</c:v>
                </c:pt>
                <c:pt idx="5">
                  <c:v>Общаюсь с друзьями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 formatCode="General">
                  <c:v>18.7</c:v>
                </c:pt>
                <c:pt idx="1">
                  <c:v>12.2</c:v>
                </c:pt>
                <c:pt idx="2" formatCode="General">
                  <c:v>11</c:v>
                </c:pt>
                <c:pt idx="3" formatCode="General">
                  <c:v>23</c:v>
                </c:pt>
                <c:pt idx="4" formatCode="General">
                  <c:v>14</c:v>
                </c:pt>
                <c:pt idx="5" formatCode="General">
                  <c:v>21.1</c:v>
                </c:pt>
              </c:numCache>
            </c:numRef>
          </c:val>
        </c:ser>
      </c:pie3DChart>
      <c:spPr>
        <a:noFill/>
        <a:ln w="25364">
          <a:noFill/>
        </a:ln>
      </c:spPr>
    </c:plotArea>
    <c:legend>
      <c:legendPos val="b"/>
      <c:layout>
        <c:manualLayout>
          <c:xMode val="edge"/>
          <c:yMode val="edge"/>
          <c:x val="8.6418835715240713E-2"/>
          <c:y val="0.45753381788814862"/>
          <c:w val="0.82716232856951843"/>
          <c:h val="0.47668736119523586"/>
        </c:manualLayout>
      </c:layout>
      <c:txPr>
        <a:bodyPr/>
        <a:lstStyle/>
        <a:p>
          <a:pPr>
            <a:defRPr sz="139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785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Лист1!$A$2:$A$5</c:f>
              <c:strCache>
                <c:ptCount val="3"/>
                <c:pt idx="0">
                  <c:v>электронная почта</c:v>
                </c:pt>
                <c:pt idx="1">
                  <c:v>общение с друзьями </c:v>
                </c:pt>
                <c:pt idx="2">
                  <c:v>вид общения неважен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25.5</c:v>
                </c:pt>
                <c:pt idx="1">
                  <c:v>46.5</c:v>
                </c:pt>
                <c:pt idx="2">
                  <c:v>28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9809430537600728"/>
          <c:y val="0.68012837257902092"/>
          <c:w val="0.7138308457711442"/>
          <c:h val="0.30058713040016916"/>
        </c:manualLayout>
      </c:layout>
      <c:txPr>
        <a:bodyPr/>
        <a:lstStyle/>
        <a:p>
          <a:pPr>
            <a:defRPr sz="1395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795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19559847724883"/>
          <c:y val="4.5635554382846374E-2"/>
          <c:w val="0.78140194928231488"/>
          <c:h val="0.657656206329920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3"/>
                <c:pt idx="0">
                  <c:v>5-6 класс</c:v>
                </c:pt>
                <c:pt idx="1">
                  <c:v>7-9 класс</c:v>
                </c:pt>
                <c:pt idx="2">
                  <c:v>10 - 11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68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Лист1!$A$2:$A$5</c:f>
              <c:strCache>
                <c:ptCount val="3"/>
                <c:pt idx="0">
                  <c:v>5-6 класс</c:v>
                </c:pt>
                <c:pt idx="1">
                  <c:v>7-9 класс</c:v>
                </c:pt>
                <c:pt idx="2">
                  <c:v>10 - 11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5-6 класс</c:v>
                </c:pt>
                <c:pt idx="1">
                  <c:v>7-9 класс</c:v>
                </c:pt>
                <c:pt idx="2">
                  <c:v>10 - 11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shape val="box"/>
        <c:axId val="101320192"/>
        <c:axId val="101321728"/>
        <c:axId val="0"/>
      </c:bar3DChart>
      <c:catAx>
        <c:axId val="101320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1321728"/>
        <c:crosses val="autoZero"/>
        <c:auto val="1"/>
        <c:lblAlgn val="ctr"/>
        <c:lblOffset val="100"/>
      </c:catAx>
      <c:valAx>
        <c:axId val="101321728"/>
        <c:scaling>
          <c:orientation val="minMax"/>
        </c:scaling>
        <c:axPos val="l"/>
        <c:majorGridlines/>
        <c:numFmt formatCode="General" sourceLinked="1"/>
        <c:tickLblPos val="nextTo"/>
        <c:crossAx val="101320192"/>
        <c:crosses val="autoZero"/>
        <c:crossBetween val="between"/>
      </c:valAx>
      <c:spPr>
        <a:noFill/>
        <a:ln w="25402">
          <a:noFill/>
        </a:ln>
      </c:spPr>
    </c:plotArea>
    <c:legend>
      <c:legendPos val="b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65</c:v>
                </c:pt>
              </c:numCache>
            </c:numRef>
          </c:val>
        </c:ser>
        <c:shape val="box"/>
        <c:axId val="101388672"/>
        <c:axId val="101390208"/>
        <c:axId val="0"/>
      </c:bar3DChart>
      <c:catAx>
        <c:axId val="101388672"/>
        <c:scaling>
          <c:orientation val="minMax"/>
        </c:scaling>
        <c:axPos val="b"/>
        <c:numFmt formatCode="General" sourceLinked="1"/>
        <c:tickLblPos val="nextTo"/>
        <c:crossAx val="101390208"/>
        <c:crosses val="autoZero"/>
        <c:auto val="1"/>
        <c:lblAlgn val="ctr"/>
        <c:lblOffset val="100"/>
      </c:catAx>
      <c:valAx>
        <c:axId val="101390208"/>
        <c:scaling>
          <c:orientation val="minMax"/>
        </c:scaling>
        <c:axPos val="l"/>
        <c:majorGridlines/>
        <c:numFmt formatCode="General" sourceLinked="1"/>
        <c:tickLblPos val="nextTo"/>
        <c:crossAx val="101388672"/>
        <c:crosses val="autoZero"/>
        <c:crossBetween val="between"/>
      </c:valAx>
      <c:spPr>
        <a:noFill/>
        <a:ln w="25388">
          <a:noFill/>
        </a:ln>
      </c:spPr>
    </c:plotArea>
    <c:legend>
      <c:legendPos val="b"/>
      <c:layout/>
      <c:txPr>
        <a:bodyPr/>
        <a:lstStyle/>
        <a:p>
          <a:pPr>
            <a:defRPr sz="1395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795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1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1 часа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5-6 класс</c:v>
                </c:pt>
                <c:pt idx="1">
                  <c:v>7-9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35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1-2 часа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Лист1!$A$2:$A$5</c:f>
              <c:strCache>
                <c:ptCount val="3"/>
                <c:pt idx="0">
                  <c:v>5-6 класс</c:v>
                </c:pt>
                <c:pt idx="1">
                  <c:v>7-9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55</c:v>
                </c:pt>
                <c:pt idx="2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2 часов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3"/>
                <c:pt idx="0">
                  <c:v>5-6 класс</c:v>
                </c:pt>
                <c:pt idx="1">
                  <c:v>7-9 класс</c:v>
                </c:pt>
                <c:pt idx="2">
                  <c:v>10-11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40</c:v>
                </c:pt>
              </c:numCache>
            </c:numRef>
          </c:val>
        </c:ser>
        <c:shape val="pyramid"/>
        <c:axId val="106099840"/>
        <c:axId val="106101376"/>
        <c:axId val="0"/>
      </c:bar3DChart>
      <c:catAx>
        <c:axId val="106099840"/>
        <c:scaling>
          <c:orientation val="minMax"/>
        </c:scaling>
        <c:axPos val="b"/>
        <c:tickLblPos val="nextTo"/>
        <c:crossAx val="106101376"/>
        <c:crosses val="autoZero"/>
        <c:auto val="1"/>
        <c:lblAlgn val="ctr"/>
        <c:lblOffset val="100"/>
      </c:catAx>
      <c:valAx>
        <c:axId val="106101376"/>
        <c:scaling>
          <c:orientation val="minMax"/>
        </c:scaling>
        <c:axPos val="l"/>
        <c:majorGridlines/>
        <c:numFmt formatCode="General" sourceLinked="1"/>
        <c:tickLblPos val="nextTo"/>
        <c:crossAx val="10609984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3"/>
                <c:pt idx="0">
                  <c:v>юноши</c:v>
                </c:pt>
                <c:pt idx="2">
                  <c:v>девушки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Лист1!$A$2:$A$5</c:f>
              <c:strCache>
                <c:ptCount val="3"/>
                <c:pt idx="0">
                  <c:v>юноши</c:v>
                </c:pt>
                <c:pt idx="2">
                  <c:v>девушки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Лист1!$A$2:$A$5</c:f>
              <c:strCache>
                <c:ptCount val="3"/>
                <c:pt idx="0">
                  <c:v>юноши</c:v>
                </c:pt>
                <c:pt idx="2">
                  <c:v>девушки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</c:v>
                </c:pt>
                <c:pt idx="2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Лист1!$A$2:$A$5</c:f>
              <c:strCache>
                <c:ptCount val="3"/>
                <c:pt idx="0">
                  <c:v>юноши</c:v>
                </c:pt>
                <c:pt idx="2">
                  <c:v>девушки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40</c:v>
                </c:pt>
                <c:pt idx="2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Лист1!$A$2:$A$5</c:f>
              <c:strCache>
                <c:ptCount val="3"/>
                <c:pt idx="0">
                  <c:v>юноши</c:v>
                </c:pt>
                <c:pt idx="2">
                  <c:v>девушки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50</c:v>
                </c:pt>
                <c:pt idx="2">
                  <c:v>26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Лист1!$A$2:$A$5</c:f>
              <c:strCache>
                <c:ptCount val="3"/>
                <c:pt idx="0">
                  <c:v>юноши</c:v>
                </c:pt>
                <c:pt idx="2">
                  <c:v>девушки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40</c:v>
                </c:pt>
                <c:pt idx="2">
                  <c:v>22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11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cat>
            <c:strRef>
              <c:f>Лист1!$A$2:$A$5</c:f>
              <c:strCache>
                <c:ptCount val="3"/>
                <c:pt idx="0">
                  <c:v>юноши</c:v>
                </c:pt>
                <c:pt idx="2">
                  <c:v>девушки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22</c:v>
                </c:pt>
                <c:pt idx="2">
                  <c:v>12</c:v>
                </c:pt>
              </c:numCache>
            </c:numRef>
          </c:val>
        </c:ser>
        <c:axId val="106067456"/>
        <c:axId val="106068992"/>
      </c:barChart>
      <c:catAx>
        <c:axId val="106067456"/>
        <c:scaling>
          <c:orientation val="minMax"/>
        </c:scaling>
        <c:axPos val="b"/>
        <c:tickLblPos val="nextTo"/>
        <c:crossAx val="106068992"/>
        <c:crosses val="autoZero"/>
        <c:auto val="1"/>
        <c:lblAlgn val="ctr"/>
        <c:lblOffset val="100"/>
      </c:catAx>
      <c:valAx>
        <c:axId val="106068992"/>
        <c:scaling>
          <c:orientation val="minMax"/>
        </c:scaling>
        <c:axPos val="l"/>
        <c:majorGridlines/>
        <c:numFmt formatCode="General" sourceLinked="1"/>
        <c:tickLblPos val="nextTo"/>
        <c:crossAx val="106067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799705523964256"/>
          <c:y val="0.88965196677493352"/>
          <c:w val="0.6040058895207151"/>
          <c:h val="0.110348033225066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3301589659783242"/>
          <c:y val="3.4694264950557399E-2"/>
          <c:w val="0.76205021542119233"/>
          <c:h val="0.595115331568685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контрольный этап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Лист1!$A$2:$A$5</c:f>
              <c:strCache>
                <c:ptCount val="3"/>
                <c:pt idx="0">
                  <c:v>количество чисел</c:v>
                </c:pt>
                <c:pt idx="1">
                  <c:v>количество чисел</c:v>
                </c:pt>
                <c:pt idx="2">
                  <c:v>количество чисел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1 часа работы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Лист1!$A$2:$A$5</c:f>
              <c:strCache>
                <c:ptCount val="3"/>
                <c:pt idx="0">
                  <c:v>количество чисел</c:v>
                </c:pt>
                <c:pt idx="1">
                  <c:v>количество чисел</c:v>
                </c:pt>
                <c:pt idx="2">
                  <c:v>количество чисел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после 2 часов работы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Лист1!$A$2:$A$5</c:f>
              <c:strCache>
                <c:ptCount val="3"/>
                <c:pt idx="0">
                  <c:v>количество чисел</c:v>
                </c:pt>
                <c:pt idx="1">
                  <c:v>количество чисел</c:v>
                </c:pt>
                <c:pt idx="2">
                  <c:v>количество чисел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</c:v>
                </c:pt>
              </c:numCache>
            </c:numRef>
          </c:val>
        </c:ser>
        <c:shape val="cone"/>
        <c:axId val="113621632"/>
        <c:axId val="113623424"/>
        <c:axId val="0"/>
      </c:bar3DChart>
      <c:catAx>
        <c:axId val="113621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13623424"/>
        <c:crosses val="autoZero"/>
        <c:auto val="1"/>
        <c:lblAlgn val="ctr"/>
        <c:lblOffset val="100"/>
      </c:catAx>
      <c:valAx>
        <c:axId val="113623424"/>
        <c:scaling>
          <c:orientation val="minMax"/>
        </c:scaling>
        <c:axPos val="l"/>
        <c:majorGridlines/>
        <c:numFmt formatCode="General" sourceLinked="1"/>
        <c:tickLblPos val="nextTo"/>
        <c:crossAx val="113621632"/>
        <c:crosses val="autoZero"/>
        <c:crossBetween val="between"/>
      </c:valAx>
      <c:spPr>
        <a:noFill/>
        <a:ln w="25386">
          <a:noFill/>
        </a:ln>
      </c:spPr>
    </c:plotArea>
    <c:legend>
      <c:legendPos val="b"/>
      <c:layout>
        <c:manualLayout>
          <c:xMode val="edge"/>
          <c:yMode val="edge"/>
          <c:x val="1.7706469044310658E-2"/>
          <c:y val="0.77345266120085499"/>
          <c:w val="0.74150699397869402"/>
          <c:h val="0.17124496035933712"/>
        </c:manualLayout>
      </c:layout>
      <c:txPr>
        <a:bodyPr/>
        <a:lstStyle/>
        <a:p>
          <a:pPr>
            <a:defRPr sz="995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795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2396F-9ACA-4C41-B311-607CF0DDE24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70D4C-7BE9-4CF5-94F6-A9BBE92B69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70D4C-7BE9-4CF5-94F6-A9BBE92B693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225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225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7101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1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2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3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4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4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4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104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4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4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4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4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4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4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5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6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7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8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09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0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1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2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3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4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5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6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7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8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19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0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1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2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2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2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2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2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22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122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F454E4-8087-4E61-A692-0BC504919D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122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54400DE-C42B-47DA-A9C0-888622A24A5D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17122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7122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123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&#1080;&#1082;&#1072;.ppt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&#1055;&#1091;&#1073;&#1083;&#1080;&#1082;&#1072;&#1094;&#1080;&#1103;1.pu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comp-doctor.ru/" TargetMode="External"/><Relationship Id="rId2" Type="http://schemas.openxmlformats.org/officeDocument/2006/relationships/hyperlink" Target="http://comp-doctor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rph.ru/" TargetMode="External"/><Relationship Id="rId4" Type="http://schemas.openxmlformats.org/officeDocument/2006/relationships/hyperlink" Target="http://www.pole.com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3400" y="-531440"/>
            <a:ext cx="7851648" cy="38884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Исследовательский проект на тему: «Влияние компьютера на личность школьника»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292080" y="3573016"/>
            <a:ext cx="3851920" cy="309634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Monotype Corsiva" pitchFamily="66" charset="0"/>
              </a:rPr>
              <a:t>Автор:  ученик 10 класса </a:t>
            </a:r>
          </a:p>
          <a:p>
            <a:pPr algn="l"/>
            <a:r>
              <a:rPr lang="ru-RU" sz="2400" dirty="0" smtClean="0">
                <a:latin typeface="Monotype Corsiva" pitchFamily="66" charset="0"/>
              </a:rPr>
              <a:t>МОУ Платоновской СОШ</a:t>
            </a:r>
          </a:p>
          <a:p>
            <a:pPr algn="l"/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Рассказовского</a:t>
            </a:r>
            <a:r>
              <a:rPr lang="ru-RU" sz="2400" dirty="0" smtClean="0">
                <a:latin typeface="Monotype Corsiva" pitchFamily="66" charset="0"/>
              </a:rPr>
              <a:t> района </a:t>
            </a:r>
          </a:p>
          <a:p>
            <a:pPr algn="l"/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Савилов</a:t>
            </a:r>
            <a:r>
              <a:rPr lang="ru-RU" sz="2400" dirty="0" smtClean="0">
                <a:latin typeface="Monotype Corsiva" pitchFamily="66" charset="0"/>
              </a:rPr>
              <a:t> Н.,</a:t>
            </a:r>
          </a:p>
          <a:p>
            <a:pPr algn="l"/>
            <a:r>
              <a:rPr lang="ru-RU" sz="2400" dirty="0" smtClean="0">
                <a:latin typeface="Monotype Corsiva" pitchFamily="66" charset="0"/>
              </a:rPr>
              <a:t>руководитель: </a:t>
            </a:r>
          </a:p>
          <a:p>
            <a:pPr algn="l"/>
            <a:r>
              <a:rPr lang="ru-RU" sz="2400" dirty="0" smtClean="0">
                <a:latin typeface="Monotype Corsiva" pitchFamily="66" charset="0"/>
              </a:rPr>
              <a:t>учитель информатики </a:t>
            </a:r>
          </a:p>
          <a:p>
            <a:pPr algn="l"/>
            <a:r>
              <a:rPr lang="ru-RU" sz="2400" dirty="0" smtClean="0">
                <a:latin typeface="Monotype Corsiva" pitchFamily="66" charset="0"/>
              </a:rPr>
              <a:t>Давыдова Н.И.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2050" name="Picture 2" descr="F:\картинки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89040"/>
            <a:ext cx="3240360" cy="244107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Спортивные игры</a:t>
            </a:r>
            <a:endParaRPr lang="ru-RU" sz="32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1520" y="1340768"/>
            <a:ext cx="4536504" cy="4793332"/>
          </a:xfrm>
        </p:spPr>
        <p:txBody>
          <a:bodyPr/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Меньше воздействуют на психику «гонки» и «спортивные» игры. Эти игрушки по психическому воздействию примерно нейтральны – вреда не приносят, но и пользы от них тоже никакой, только напрасная трата времени.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F:\картинки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627885" cy="3168352"/>
          </a:xfrm>
          <a:prstGeom prst="flowChartMultidocument">
            <a:avLst/>
          </a:prstGeom>
          <a:noFill/>
          <a:effectLst>
            <a:softEdge rad="127000"/>
          </a:effectLst>
        </p:spPr>
      </p:pic>
      <p:pic>
        <p:nvPicPr>
          <p:cNvPr id="6" name="Picture 8" descr="i?id=105379509&amp;tov=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149080"/>
            <a:ext cx="4015356" cy="2996952"/>
          </a:xfrm>
          <a:prstGeom prst="flowChartMultidocumen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7" name="Picture 12" descr="i?id=66852171&amp;tov=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21088"/>
            <a:ext cx="3991358" cy="3007186"/>
          </a:xfrm>
          <a:prstGeom prst="flowChartMultidocumen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Отношение к компьютерным играм, предпочтения в играх</a:t>
            </a:r>
            <a:endParaRPr lang="ru-RU" sz="32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628799"/>
            <a:ext cx="4040188" cy="1008113"/>
          </a:xfrm>
        </p:spPr>
        <p:txBody>
          <a:bodyPr/>
          <a:lstStyle/>
          <a:p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Выявлено, что мальчики относятся к компьютерным играм лучше, чем девочки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970784" cy="468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427984" y="1124744"/>
            <a:ext cx="4536503" cy="1440160"/>
          </a:xfrm>
        </p:spPr>
        <p:txBody>
          <a:bodyPr/>
          <a:lstStyle/>
          <a:p>
            <a:pPr algn="just"/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Девочки предпочитают логические игры, игры-путешествия; мальчики предпочитают игры, связанные со скоростью, насилием, стрельбой</a:t>
            </a: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sz="quarter" idx="4"/>
          </p:nvPr>
        </p:nvGraphicFramePr>
        <p:xfrm>
          <a:off x="4645025" y="2420888"/>
          <a:ext cx="4041775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0"/>
            <a:ext cx="822960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Отношение к компьютерным играм, предпочтения в играх</a:t>
            </a:r>
            <a:endParaRPr kumimoji="0" lang="ru-RU" sz="3200" b="1" i="0" u="sng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u="sng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Эмоциональная сфера и социальные контакты</a:t>
            </a:r>
            <a:endParaRPr lang="ru-RU" sz="2800" b="1" u="sng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10801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Какое общение ты предпочитаешь?</a:t>
            </a:r>
          </a:p>
          <a:p>
            <a:pPr eaLnBrk="1" hangingPunct="1">
              <a:defRPr/>
            </a:pPr>
            <a:endParaRPr lang="ru-RU" dirty="0"/>
          </a:p>
        </p:txBody>
      </p:sp>
      <p:graphicFrame>
        <p:nvGraphicFramePr>
          <p:cNvPr id="9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4648200" y="2132856"/>
          <a:ext cx="40386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/>
          </p:cNvGraphicFramePr>
          <p:nvPr/>
        </p:nvGraphicFramePr>
        <p:xfrm>
          <a:off x="214313" y="2174875"/>
          <a:ext cx="3929062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932040" y="1412776"/>
            <a:ext cx="42139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Чем ты занимаешься в свободное время?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79512" y="5733256"/>
            <a:ext cx="8712968" cy="936104"/>
          </a:xfrm>
        </p:spPr>
        <p:txBody>
          <a:bodyPr/>
          <a:lstStyle/>
          <a:p>
            <a:pPr algn="just"/>
            <a:r>
              <a:rPr lang="ru-RU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Анализ анкетирования</a:t>
            </a:r>
            <a:r>
              <a:rPr lang="en-US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показывает, что в группе подростков, занимающихся компьютером, не обнаружено серьезных нарушений психической деятельности или симптомов «компьютерной» зависимости. Имеются лишь данные о переутомлении, боли в кистях рук, рези в глазах, общей возбужденности, трудности с засыпанием. </a:t>
            </a:r>
            <a:r>
              <a:rPr lang="ru-RU" sz="1400" dirty="0" smtClean="0">
                <a:solidFill>
                  <a:srgbClr val="FFC000"/>
                </a:solidFill>
              </a:rPr>
              <a:t/>
            </a:r>
            <a:br>
              <a:rPr lang="ru-RU" sz="1400" dirty="0" smtClean="0">
                <a:solidFill>
                  <a:srgbClr val="FFC000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57200" y="764705"/>
            <a:ext cx="4040188" cy="792087"/>
          </a:xfrm>
        </p:spPr>
        <p:txBody>
          <a:bodyPr/>
          <a:lstStyle/>
          <a:p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Есть ли постоянное желание играть в игры?</a:t>
            </a: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39552" y="1988840"/>
          <a:ext cx="36004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645025" y="1052737"/>
            <a:ext cx="4041775" cy="864096"/>
          </a:xfrm>
        </p:spPr>
        <p:txBody>
          <a:bodyPr/>
          <a:lstStyle/>
          <a:p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Пребывал ли ты в плохом настроении, если компьютер сломался?</a:t>
            </a:r>
            <a:endParaRPr lang="ru-RU" sz="22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716016" y="1916832"/>
          <a:ext cx="374441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0862"/>
            <a:ext cx="8400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психических и физических расстройств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Время, проведенное учащимися</a:t>
            </a:r>
            <a:b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за компьютерными играми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"/>
          </p:nvPr>
        </p:nvSpPr>
        <p:spPr>
          <a:xfrm>
            <a:off x="5940152" y="1196752"/>
            <a:ext cx="3203848" cy="5661248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со стороны родителей с возрастом ослабевает. Ребята из 5-6 классов проводят за компьютером регламентированное время, остальные не контролируют время пребывания за компьютером. Отмечается, что в выходной день, когда родители могли бы проконтролировать своих детей, время, напротив,  увеличивается.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0" y="3068960"/>
          <a:ext cx="64442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Содержимое 6"/>
          <p:cNvGraphicFramePr>
            <a:graphicFrameLocks/>
          </p:cNvGraphicFramePr>
          <p:nvPr/>
        </p:nvGraphicFramePr>
        <p:xfrm>
          <a:off x="179515" y="1196752"/>
          <a:ext cx="604867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514"/>
                <a:gridCol w="772669"/>
                <a:gridCol w="720080"/>
                <a:gridCol w="792088"/>
                <a:gridCol w="720080"/>
                <a:gridCol w="720080"/>
                <a:gridCol w="720080"/>
                <a:gridCol w="720080"/>
              </a:tblGrid>
              <a:tr h="346975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</a:tr>
              <a:tr h="4915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Будний</a:t>
                      </a:r>
                      <a:r>
                        <a:rPr lang="ru-RU" sz="1400" baseline="0" dirty="0" smtClean="0"/>
                        <a:t> день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1-1,5</a:t>
                      </a:r>
                      <a:endParaRPr lang="ru-RU" dirty="0"/>
                    </a:p>
                  </a:txBody>
                  <a:tcPr/>
                </a:tc>
              </a:tr>
              <a:tr h="4915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Выходной день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1,5-2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/>
        </p:nvGraphicFramePr>
        <p:xfrm>
          <a:off x="0" y="2564904"/>
          <a:ext cx="54360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Успеваемость учащихся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79505" y="974224"/>
          <a:ext cx="878499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1"/>
                <a:gridCol w="595261"/>
                <a:gridCol w="585666"/>
                <a:gridCol w="585666"/>
                <a:gridCol w="585666"/>
                <a:gridCol w="585666"/>
                <a:gridCol w="585666"/>
                <a:gridCol w="585666"/>
                <a:gridCol w="585666"/>
                <a:gridCol w="585666"/>
                <a:gridCol w="585666"/>
                <a:gridCol w="585666"/>
                <a:gridCol w="585666"/>
                <a:gridCol w="585666"/>
                <a:gridCol w="585666"/>
              </a:tblGrid>
              <a:tr h="339540">
                <a:tc gridSpan="1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Успеваемость снизилась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816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624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4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73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 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580112" y="3356992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Успеваемость учащихся, играющих на компьютере в игры,  понижается с возрастом. Если в 5-х классах она снизилась у 10% учащихся, увлеченных компьютером, то в 6-м классе она понизилась у 17 %.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"/>
            <a:ext cx="7772400" cy="764704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511" y="764704"/>
            <a:ext cx="8678739" cy="5950421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Анализ анкет свидетельствует о следующем: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порядка 45 % опрошенных предпочитают общение с компьютером (компьютерные игры, общение по электронной почте)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40 % опрошенных предпочитают компьютер спорту (11 %, остальные затруднились ответить)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 учащихся 5 -9 классов (преимущественно) преобладает постоянное желание играть в компьютерные игры (свидетельство о начальной стадии  компьютерной зависимости). </a:t>
            </a:r>
          </a:p>
          <a:p>
            <a:pPr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ходе бесед с опрашиваемыми выявлено, что в отношении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некоторых игр у подростков формируется зависимость, подобная наркотической.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Многие компьютерные игры 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вызывают агрессивный настрой,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хотя есть и такие, которые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развивают положительные качества</a:t>
            </a:r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85750" y="214313"/>
            <a:ext cx="8429625" cy="14287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u="sng" dirty="0" smtClean="0">
                <a:solidFill>
                  <a:srgbClr val="FFCC00"/>
                </a:solidFill>
              </a:rPr>
              <a:t>Изучение влияния компьютера на устойчивость внимания</a:t>
            </a:r>
            <a:r>
              <a:rPr lang="ru-RU" sz="3200" u="sng" dirty="0" smtClean="0">
                <a:solidFill>
                  <a:srgbClr val="FFCC00"/>
                </a:solidFill>
              </a:rPr>
              <a:t/>
            </a:r>
            <a:br>
              <a:rPr lang="ru-RU" sz="3200" u="sng" dirty="0" smtClean="0">
                <a:solidFill>
                  <a:srgbClr val="FFCC00"/>
                </a:solidFill>
              </a:rPr>
            </a:br>
            <a:r>
              <a:rPr lang="ru-RU" sz="3200" b="1" u="sng" dirty="0" smtClean="0">
                <a:solidFill>
                  <a:srgbClr val="FFCC00"/>
                </a:solidFill>
              </a:rPr>
              <a:t>у школьников 5-11 классов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42875" y="1571625"/>
            <a:ext cx="8643938" cy="5000625"/>
          </a:xfrm>
        </p:spPr>
        <p:txBody>
          <a:bodyPr/>
          <a:lstStyle/>
          <a:p>
            <a:pPr algn="just" eaLnBrk="1" hangingPunct="1">
              <a:defRPr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4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2400" dirty="0" smtClean="0"/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влияние компьютера на психологические процессы в организме: внимание.</a:t>
            </a:r>
          </a:p>
          <a:p>
            <a:pPr algn="just"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Для выполнения этой части работы использована </a:t>
            </a:r>
            <a:r>
              <a:rPr lang="ru-RU" sz="1800" u="sng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методика </a:t>
            </a:r>
            <a:r>
              <a:rPr lang="ru-RU" sz="1800" u="sng" dirty="0" err="1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Ландольта</a:t>
            </a:r>
            <a:r>
              <a:rPr lang="ru-RU" sz="1800" u="sng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.</a:t>
            </a:r>
            <a:r>
              <a:rPr lang="ru-RU" sz="1800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Исследование проводилось в три этапа.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	1 этап – контрольный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	2 этап – после одного часа работы за компьютером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	3 этап – после трех часов работы за компьютером.</a:t>
            </a:r>
          </a:p>
          <a:p>
            <a:pPr algn="just" eaLnBrk="1" hangingPunct="1">
              <a:defRPr/>
            </a:pPr>
            <a:r>
              <a:rPr lang="ru-RU" sz="1800" b="1" u="sng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Процедура применения методики: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испытуемый просматривает первую таблицу  и указывает в ней все цифры от 1 до 25. Затем то же самое он делает со всеми остальными таблицами. Учитывается скорость работы, определяется среднее время работы с одной таблицей. </a:t>
            </a:r>
          </a:p>
          <a:p>
            <a:pPr algn="just" eaLnBrk="1" hangingPunct="1">
              <a:defRPr/>
            </a:pP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Для того, чтобы по этой же методике оценить устойчивость внимания, необходимо сравнить между собой время, затраченное на просмотр каждой таблицы</a:t>
            </a:r>
          </a:p>
          <a:p>
            <a:pPr algn="just" eaLnBrk="1" hangingPunct="1"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Влияние компьютерных игр на память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5400599" cy="4375800"/>
        </p:xfrm>
        <a:graphic>
          <a:graphicData uri="http://schemas.openxmlformats.org/drawingml/2006/table">
            <a:tbl>
              <a:tblPr/>
              <a:tblGrid>
                <a:gridCol w="1584176"/>
                <a:gridCol w="1236137"/>
                <a:gridCol w="1341645"/>
                <a:gridCol w="1238641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таблицы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Контрольный этап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час игры в компьютер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часа игры в компьютер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641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время работы с таблицей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2813" rtl="0" eaLnBrk="1" fontAlgn="base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</a:tr>
              <a:tr h="75641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время работы с таблицей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с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191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</a:tr>
              <a:tr h="75641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время работы с таблицей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с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191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</a:tr>
              <a:tr h="75641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время работы с таблицей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с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191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FF"/>
                    </a:solidFill>
                  </a:tcPr>
                </a:tc>
              </a:tr>
              <a:tr h="75641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время работы с таблицей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с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191B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191B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3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Содержимое 8"/>
          <p:cNvGraphicFramePr>
            <a:graphicFrameLocks noGrp="1"/>
          </p:cNvGraphicFramePr>
          <p:nvPr/>
        </p:nvGraphicFramePr>
        <p:xfrm>
          <a:off x="5580112" y="836712"/>
          <a:ext cx="3563888" cy="4677916"/>
        </p:xfrm>
        <a:graphic>
          <a:graphicData uri="http://schemas.openxmlformats.org/presentationml/2006/ole">
            <p:oleObj spid="_x0000_s1026" r:id="rId3" imgW="4041998" imgH="4529721" progId="Excel.Shee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180528" y="5373216"/>
            <a:ext cx="91450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Время, затраченное на работу с каждой ячейкой, существенно возросло, что свидетельствует об очень  сильном утомлении. </a:t>
            </a:r>
          </a:p>
          <a:p>
            <a:pPr marL="342900" indent="-342900" algn="just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Таким образом, компьютерная игра влияет на психические процессы школьника, в частности, на распределение и устойчивость внимания.</a:t>
            </a:r>
            <a:endParaRPr lang="ru-RU" sz="2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42938" y="357188"/>
            <a:ext cx="7772400" cy="14287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u="sng" dirty="0" smtClean="0">
                <a:solidFill>
                  <a:srgbClr val="FFCC00"/>
                </a:solidFill>
              </a:rPr>
              <a:t>Изучение влияния компьютерных игр на  память школьников</a:t>
            </a:r>
            <a:br>
              <a:rPr lang="ru-RU" sz="3200" b="1" u="sng" dirty="0" smtClean="0">
                <a:solidFill>
                  <a:srgbClr val="FFCC00"/>
                </a:solidFill>
              </a:rPr>
            </a:b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214313" y="1285875"/>
            <a:ext cx="8643937" cy="43529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r>
              <a:rPr lang="ru-RU" sz="2400" dirty="0" smtClean="0"/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влияние компьютера на психологические процессы в организме: память.</a:t>
            </a:r>
          </a:p>
          <a:p>
            <a:pPr algn="just"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Для выполнения этой части работы использованы </a:t>
            </a:r>
            <a:r>
              <a:rPr lang="ru-RU" sz="1800" u="sng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методики  </a:t>
            </a:r>
            <a:r>
              <a:rPr lang="ru-RU" sz="1800" u="sng" dirty="0" err="1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Мюнстенберга</a:t>
            </a:r>
            <a:r>
              <a:rPr lang="ru-RU" sz="1800" u="sng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Каждое исследование проводилось в три этапа.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	1 этап – контрольный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	2 этап – после одного часа работы за компьютером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	3 этап – после трех часов работы за компьютером.</a:t>
            </a:r>
          </a:p>
          <a:p>
            <a:pPr algn="just" eaLnBrk="1" hangingPunct="1">
              <a:defRPr/>
            </a:pPr>
            <a:r>
              <a:rPr lang="ru-RU" sz="1800" b="1" u="sng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Процедура применения методики «Память на числа» 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Испытуемому в течении 20 с демонстрируется таблица с 12 двузначными числами, которые нужно запомнить и записать на бланке. Оценка памяти производится по количеству правильно воспроизведенных чисел.</a:t>
            </a:r>
          </a:p>
          <a:p>
            <a:pPr algn="just" eaLnBrk="1" hangingPunct="1">
              <a:defRPr/>
            </a:pPr>
            <a:r>
              <a:rPr lang="ru-RU" sz="1800" b="1" u="sng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Процедура применения методики «Память на образы».</a:t>
            </a:r>
          </a:p>
          <a:p>
            <a:pPr algn="just" eaLnBrk="1" hangingPunct="1"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Испытуемому в течение 20 с экспонируется таблица с 16 образами, которые нужно запомнить и воспроизвести на бланке. Оценка производится по количеству правильно воспроизведенных образов.</a:t>
            </a: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968" cy="5688632"/>
          </a:xfrm>
        </p:spPr>
        <p:txBody>
          <a:bodyPr/>
          <a:lstStyle/>
          <a:p>
            <a:pPr algn="just"/>
            <a:r>
              <a:rPr lang="en-US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Сегодняшние темпы компьютеризации превышают темпы развития</a:t>
            </a:r>
            <a:r>
              <a:rPr lang="en-US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en-US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других отраслей. Современный человек  использует компьютер повсеместно – на работе, дома, в машине. Компьютер дал нам всем большие возможности: подготовка рефератов, общение через сайты, хранение информации, развлечения в виде компьютерных игр. </a:t>
            </a:r>
            <a:br>
              <a:rPr lang="ru-RU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 вместе с пользой компьютер внес в нашу жизнь и негативные моменты. К сожалению, для многих компьютер стал самоцелью, вместо того, чтобы быть средством для познания и совершенствования себя самого. Многие школьники стали проводить за компьютером огромное количество времени, не замечая ничего вокруг себя. Компьютер заменил им общение с друзьями, занятия в кружках по интересам, сократил время на подготовку домашних заданий. Проблема психологического пристрастия к компьютерным играм становится актуальной для России, а учитывая то, что количество людей, попадающих в компьютерную зависимость, с каждым днем растет, этот вопрос является актуальным</a:t>
            </a:r>
            <a:r>
              <a:rPr lang="ru-RU" sz="2200" b="0" cap="none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cap="none" dirty="0" smtClean="0"/>
              <a:t/>
            </a:r>
            <a:br>
              <a:rPr lang="ru-RU" sz="2200" cap="none" dirty="0" smtClean="0"/>
            </a:br>
            <a:endParaRPr lang="ru-RU" sz="2200" b="0" cap="none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11560" y="188640"/>
            <a:ext cx="7772400" cy="576064"/>
          </a:xfrm>
        </p:spPr>
        <p:txBody>
          <a:bodyPr>
            <a:normAutofit/>
          </a:bodyPr>
          <a:lstStyle/>
          <a:p>
            <a:pPr algn="ctr"/>
            <a:r>
              <a:rPr lang="ru-RU" sz="1050" dirty="0" smtClean="0"/>
              <a:t>.</a:t>
            </a: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проблемы: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Интерпретация результатов</a:t>
            </a:r>
            <a:b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Исследование «Память на числа»   </a:t>
            </a: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Исследование «Память на образы»</a:t>
            </a:r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14313" y="4357688"/>
            <a:ext cx="8715375" cy="2286000"/>
          </a:xfrm>
        </p:spPr>
        <p:txBody>
          <a:bodyPr/>
          <a:lstStyle/>
          <a:p>
            <a:pPr algn="just"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Выводы :</a:t>
            </a:r>
          </a:p>
          <a:p>
            <a:pPr algn="just" eaLnBrk="1" hangingPunct="1">
              <a:defRPr/>
            </a:pP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>В результате выполнения исследований выявлено, что значительно снизилось количество запомненной информации: с 8 чисел (контрольный замер) до 3 чисел (после 2 часов работы на компьютере) - методика  «Память на числа».</a:t>
            </a:r>
          </a:p>
          <a:p>
            <a:pPr algn="just" eaLnBrk="1" hangingPunct="1">
              <a:defRPr/>
            </a:pPr>
            <a:r>
              <a:rPr lang="ru-RU" sz="1800" b="0" i="1" dirty="0" smtClean="0">
                <a:latin typeface="Times New Roman" pitchFamily="18" charset="0"/>
                <a:cs typeface="Times New Roman" pitchFamily="18" charset="0"/>
              </a:rPr>
              <a:t>Аналогичные результаты получены в результате исследования по методике «Память на образы»: с 10 образов ( контрольный замер) до 5 образов ( после 2 часов работы на компьютере)</a:t>
            </a:r>
            <a:endParaRPr lang="ru-RU" sz="1800" b="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142875" y="1000125"/>
          <a:ext cx="4143375" cy="37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8215313" y="6500813"/>
            <a:ext cx="471487" cy="142875"/>
          </a:xfrm>
        </p:spPr>
        <p:txBody>
          <a:bodyPr/>
          <a:lstStyle/>
          <a:p>
            <a:pPr eaLnBrk="1" hangingPunct="1">
              <a:defRPr/>
            </a:pPr>
            <a:endParaRPr lang="ru-RU" sz="2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929188" y="1000125"/>
          <a:ext cx="3757612" cy="37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AsOne/>
      </p:bldGraphic>
      <p:bldGraphic spid="11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Проблема агрессивности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"/>
          </p:nvPr>
        </p:nvSpPr>
        <p:spPr>
          <a:xfrm>
            <a:off x="395536" y="1600200"/>
            <a:ext cx="4100264" cy="45339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Игры с агрессивным содержанием в 10 % случаев способны стимулировать агрессивность учащихся в отношениях со своими сверстниками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Общие выводы по работе:</a:t>
            </a:r>
            <a:endParaRPr lang="ru-RU" sz="36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5148064" cy="5302920"/>
          </a:xfrm>
        </p:spPr>
        <p:txBody>
          <a:bodyPr>
            <a:normAutofit fontScale="77500" lnSpcReduction="20000"/>
          </a:bodyPr>
          <a:lstStyle/>
          <a:p>
            <a:pPr marL="342900" indent="-342900" algn="just" eaLnBrk="1" hangingPunct="1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ходе изучения литературных источников выявил факторы негативного влияния компьютерных игр на  личность школьника</a:t>
            </a:r>
          </a:p>
          <a:p>
            <a:pPr marL="342900" indent="-342900" algn="just" eaLnBrk="1" hangingPunct="1"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ходе проведения исследований убедился, что компьютерные игры негативно воздействуют на психические процессы в организме: внимание, память.</a:t>
            </a:r>
          </a:p>
          <a:p>
            <a:pPr marL="342900" indent="-342900" algn="just" eaLnBrk="1" hangingPunct="1"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Обратил внимание  учащихся и их родителей на проблему возникновения привязанности к компьютерным играм, к необходимости контроля с их стороны за временем и пристрастиями в играх</a:t>
            </a:r>
          </a:p>
          <a:p>
            <a:pPr marL="342900" indent="-342900" algn="just" eaLnBrk="1" hangingPunct="1"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Провел социальную рекламу «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Дети и компьютерные игры»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defRPr/>
            </a:pPr>
            <a:endParaRPr lang="ru-RU" sz="1600" dirty="0"/>
          </a:p>
        </p:txBody>
      </p:sp>
      <p:pic>
        <p:nvPicPr>
          <p:cNvPr id="2050" name="Picture 2" descr="F:\картинки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268760"/>
            <a:ext cx="3451954" cy="260047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2051" name="Picture 3" descr="F:\картинки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005064"/>
            <a:ext cx="3523873" cy="263691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Источники информации </a:t>
            </a:r>
            <a:endParaRPr lang="ru-RU" sz="3200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543925" cy="4919662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ru-RU" sz="1800" dirty="0" err="1" smtClean="0"/>
              <a:t>Ахмеджанов</a:t>
            </a:r>
            <a:r>
              <a:rPr lang="ru-RU" sz="1800" dirty="0" smtClean="0"/>
              <a:t> Э.Р. Психологические тесты. – М. 1997 г.</a:t>
            </a:r>
          </a:p>
          <a:p>
            <a:pPr marL="342900" indent="-342900" eaLnBrk="1" hangingPunct="1">
              <a:defRPr/>
            </a:pPr>
            <a:r>
              <a:rPr lang="ru-RU" sz="1800" dirty="0" err="1" smtClean="0"/>
              <a:t>Немов</a:t>
            </a:r>
            <a:r>
              <a:rPr lang="ru-RU" sz="1800" dirty="0" smtClean="0"/>
              <a:t> Р.С. Психология, т. 3 «Психодиагностика» - М. : </a:t>
            </a:r>
            <a:r>
              <a:rPr lang="ru-RU" sz="1800" dirty="0" err="1" smtClean="0"/>
              <a:t>Владос</a:t>
            </a:r>
            <a:r>
              <a:rPr lang="ru-RU" sz="1800" dirty="0" smtClean="0"/>
              <a:t> – 2001.</a:t>
            </a:r>
          </a:p>
          <a:p>
            <a:pPr marL="342900" indent="-342900" eaLnBrk="1" hangingPunct="1">
              <a:defRPr/>
            </a:pPr>
            <a:r>
              <a:rPr lang="ru-RU" sz="1800" dirty="0" smtClean="0"/>
              <a:t>Рогов Е.И. Настольная книга практического </a:t>
            </a:r>
          </a:p>
          <a:p>
            <a:pPr marL="342900" indent="-342900" eaLnBrk="1" hangingPunct="1">
              <a:defRPr/>
            </a:pPr>
            <a:r>
              <a:rPr lang="ru-RU" sz="1800" dirty="0" smtClean="0"/>
              <a:t>психолога в образовании. – М. : </a:t>
            </a:r>
            <a:r>
              <a:rPr lang="ru-RU" sz="1800" dirty="0" err="1" smtClean="0"/>
              <a:t>Владос</a:t>
            </a:r>
            <a:r>
              <a:rPr lang="ru-RU" sz="1800" dirty="0" smtClean="0"/>
              <a:t> – 1996.</a:t>
            </a:r>
          </a:p>
          <a:p>
            <a:pPr marL="342900" indent="-342900" eaLnBrk="1" hangingPunct="1">
              <a:defRPr/>
            </a:pPr>
            <a:r>
              <a:rPr lang="ru-RU" sz="1800" u="sng" dirty="0" smtClean="0">
                <a:hlinkClick r:id="rId2"/>
              </a:rPr>
              <a:t>http://comp-doctor.ru/</a:t>
            </a:r>
            <a:endParaRPr lang="ru-RU" sz="1800" dirty="0" smtClean="0"/>
          </a:p>
          <a:p>
            <a:pPr marL="342900" indent="-342900" eaLnBrk="1" hangingPunct="1">
              <a:defRPr/>
            </a:pPr>
            <a:r>
              <a:rPr lang="en-US" sz="1800" u="sng" dirty="0" smtClean="0">
                <a:hlinkClick r:id="rId3"/>
              </a:rPr>
              <a:t>http</a:t>
            </a:r>
            <a:r>
              <a:rPr lang="ru-RU" sz="1800" u="sng" dirty="0" smtClean="0">
                <a:hlinkClick r:id="rId3"/>
              </a:rPr>
              <a:t>://</a:t>
            </a:r>
            <a:r>
              <a:rPr lang="en-US" sz="1800" u="sng" dirty="0" smtClean="0">
                <a:hlinkClick r:id="rId3"/>
              </a:rPr>
              <a:t>forum</a:t>
            </a:r>
            <a:r>
              <a:rPr lang="ru-RU" sz="1800" u="sng" dirty="0" smtClean="0">
                <a:hlinkClick r:id="rId3"/>
              </a:rPr>
              <a:t>.</a:t>
            </a:r>
            <a:r>
              <a:rPr lang="en-US" sz="1800" u="sng" dirty="0" smtClean="0">
                <a:hlinkClick r:id="rId3"/>
              </a:rPr>
              <a:t>comp</a:t>
            </a:r>
            <a:r>
              <a:rPr lang="ru-RU" sz="1800" u="sng" dirty="0" smtClean="0">
                <a:hlinkClick r:id="rId3"/>
              </a:rPr>
              <a:t>-</a:t>
            </a:r>
            <a:r>
              <a:rPr lang="en-US" sz="1800" u="sng" dirty="0" smtClean="0">
                <a:hlinkClick r:id="rId3"/>
              </a:rPr>
              <a:t>doctor</a:t>
            </a:r>
            <a:r>
              <a:rPr lang="ru-RU" sz="1800" u="sng" dirty="0" smtClean="0">
                <a:hlinkClick r:id="rId3"/>
              </a:rPr>
              <a:t>.</a:t>
            </a:r>
            <a:r>
              <a:rPr lang="en-US" sz="1800" u="sng" dirty="0" err="1" smtClean="0">
                <a:hlinkClick r:id="rId3"/>
              </a:rPr>
              <a:t>ru</a:t>
            </a:r>
            <a:r>
              <a:rPr lang="ru-RU" sz="1800" u="sng" dirty="0" smtClean="0">
                <a:hlinkClick r:id="rId3"/>
              </a:rPr>
              <a:t>/</a:t>
            </a:r>
            <a:endParaRPr lang="ru-RU" sz="1800" u="sng" dirty="0" smtClean="0"/>
          </a:p>
          <a:p>
            <a:pPr marL="342900" indent="-342900" eaLnBrk="1" hangingPunct="1">
              <a:defRPr/>
            </a:pPr>
            <a:r>
              <a:rPr lang="ru-RU" sz="1800" u="sng" dirty="0" err="1" smtClean="0">
                <a:hlinkClick r:id="rId4"/>
              </a:rPr>
              <a:t>www.pole.com.ru</a:t>
            </a:r>
            <a:endParaRPr lang="ru-RU" sz="1800" u="sng" dirty="0" smtClean="0"/>
          </a:p>
          <a:p>
            <a:pPr lvl="0"/>
            <a:r>
              <a:rPr lang="en-US" sz="1800" dirty="0" smtClean="0"/>
              <a:t>http:// flogiston.ru</a:t>
            </a:r>
            <a:endParaRPr lang="ru-RU" sz="1800" dirty="0" smtClean="0"/>
          </a:p>
          <a:p>
            <a:pPr lvl="0"/>
            <a:r>
              <a:rPr lang="en-US" sz="1800" dirty="0" smtClean="0"/>
              <a:t>http://</a:t>
            </a:r>
            <a:r>
              <a:rPr lang="en-US" sz="1800" i="1" dirty="0" smtClean="0"/>
              <a:t> </a:t>
            </a:r>
            <a:r>
              <a:rPr lang="en-US" sz="1800" dirty="0" smtClean="0"/>
              <a:t>politiky.net.ru</a:t>
            </a:r>
            <a:endParaRPr lang="ru-RU" sz="1800" dirty="0" smtClean="0"/>
          </a:p>
          <a:p>
            <a:pPr lvl="0"/>
            <a:r>
              <a:rPr lang="en-US" sz="1800" dirty="0" smtClean="0"/>
              <a:t>http://skillgamez.ru</a:t>
            </a:r>
            <a:endParaRPr lang="ru-RU" sz="1800" dirty="0" smtClean="0"/>
          </a:p>
          <a:p>
            <a:pPr lvl="0"/>
            <a:r>
              <a:rPr lang="en-US" sz="1800" dirty="0" smtClean="0"/>
              <a:t>http://www.antax.ru</a:t>
            </a:r>
            <a:endParaRPr lang="ru-RU" sz="1800" dirty="0" smtClean="0"/>
          </a:p>
          <a:p>
            <a:pPr lvl="0"/>
            <a:r>
              <a:rPr lang="ru-RU" sz="1800" u="sng" dirty="0" smtClean="0">
                <a:hlinkClick r:id="rId5"/>
              </a:rPr>
              <a:t>http://www.morph.ru/</a:t>
            </a:r>
            <a:endParaRPr lang="ru-RU" sz="1800" dirty="0" smtClean="0"/>
          </a:p>
          <a:p>
            <a:pPr marL="342900" indent="-342900" eaLnBrk="1" hangingPunct="1">
              <a:defRPr/>
            </a:pPr>
            <a:endParaRPr lang="ru-RU" sz="1800" dirty="0" smtClean="0"/>
          </a:p>
          <a:p>
            <a:pPr marL="342900" indent="-342900" eaLnBrk="1" hangingPunct="1">
              <a:defRPr/>
            </a:pP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b="1" u="sng" dirty="0" smtClean="0">
                <a:solidFill>
                  <a:srgbClr val="FFCC00"/>
                </a:solidFill>
              </a:rPr>
              <a:t>Гипотеза:</a:t>
            </a:r>
            <a:endParaRPr lang="ru-RU" b="1" dirty="0">
              <a:solidFill>
                <a:srgbClr val="FFCC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</a:p>
          <a:p>
            <a:pPr marL="342900" indent="-342900" eaLnBrk="1" hangingPunct="1">
              <a:defRPr/>
            </a:pPr>
            <a:endParaRPr lang="ru-RU" dirty="0"/>
          </a:p>
        </p:txBody>
      </p:sp>
      <p:pic>
        <p:nvPicPr>
          <p:cNvPr id="4" name="Picture 14" descr="WHATN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66975"/>
            <a:ext cx="3084513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5"/>
          <p:cNvSpPr>
            <a:spLocks noChangeArrowheads="1"/>
          </p:cNvSpPr>
          <p:nvPr/>
        </p:nvSpPr>
        <p:spPr bwMode="auto">
          <a:xfrm rot="20798133">
            <a:off x="4113800" y="708825"/>
            <a:ext cx="4906779" cy="3463875"/>
          </a:xfrm>
          <a:prstGeom prst="cloudCallout">
            <a:avLst>
              <a:gd name="adj1" fmla="val -95431"/>
              <a:gd name="adj2" fmla="val -3440"/>
            </a:avLst>
          </a:prstGeom>
          <a:gradFill rotWithShape="1">
            <a:gsLst>
              <a:gs pos="0">
                <a:schemeClr val="accent1">
                  <a:alpha val="67999"/>
                </a:schemeClr>
              </a:gs>
              <a:gs pos="50000">
                <a:schemeClr val="accent1">
                  <a:gamma/>
                  <a:tint val="59608"/>
                  <a:invGamma/>
                </a:schemeClr>
              </a:gs>
              <a:gs pos="100000">
                <a:schemeClr val="accent1">
                  <a:alpha val="67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perspectiveContrastingRightFacing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n w="3175">
                  <a:noFill/>
                </a:ln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Учащийся, зависимый от компьютерных  игр, более агрессивен; </a:t>
            </a:r>
            <a:r>
              <a:rPr lang="ru-RU" sz="2400" dirty="0" smtClean="0">
                <a:ln w="3175">
                  <a:noFill/>
                </a:ln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 его понижается; внимание   и память притупляются</a:t>
            </a:r>
            <a:endParaRPr lang="ru-RU" sz="2400" b="1" dirty="0">
              <a:ln w="3175">
                <a:noFill/>
              </a:ln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45482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PSMT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9552" y="332656"/>
            <a:ext cx="8136904" cy="597666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 факторов негативного воздействия компьютерных игр на личность школьника и его успеваемость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Исследовать проблему увлеченности школьниками компьютером, компьютерными играми;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обратить внимание взрослых на проблему возникновения привязанности к компьютерным играм, о необходимости контроля с их стороны за временем и пристрастиях в играх;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определить влияние компьютера на психологические процессы в   организме: внимание, память; успеваемость школьников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33400" y="332656"/>
            <a:ext cx="7854696" cy="792088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C000"/>
                </a:solidFill>
              </a:rPr>
              <a:t>Цель работы:</a:t>
            </a:r>
            <a:endParaRPr lang="ru-RU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533400" y="0"/>
            <a:ext cx="7851648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>
          <a:xfrm>
            <a:off x="323528" y="188640"/>
            <a:ext cx="8568952" cy="648072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solidFill>
                  <a:srgbClr val="FFC000"/>
                </a:solidFill>
              </a:rPr>
              <a:t>                         </a:t>
            </a:r>
            <a:r>
              <a:rPr lang="ru-RU" sz="2400" b="1" u="sng" dirty="0" smtClean="0">
                <a:solidFill>
                  <a:srgbClr val="FFC000"/>
                </a:solidFill>
              </a:rPr>
              <a:t>Объект исследования:</a:t>
            </a:r>
            <a:endParaRPr lang="ru-RU" sz="2400" dirty="0" smtClean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2200" dirty="0" smtClean="0"/>
              <a:t>Учащиеся 5 – 11 классов МОУ Платоновской средней общеобразовательной школы  </a:t>
            </a:r>
            <a:r>
              <a:rPr lang="ru-RU" sz="2200" dirty="0" err="1" smtClean="0"/>
              <a:t>Рассказовского</a:t>
            </a:r>
            <a:r>
              <a:rPr lang="ru-RU" sz="2200" dirty="0" smtClean="0"/>
              <a:t>  района. </a:t>
            </a:r>
          </a:p>
          <a:p>
            <a:pPr algn="just">
              <a:lnSpc>
                <a:spcPct val="120000"/>
              </a:lnSpc>
            </a:pPr>
            <a:r>
              <a:rPr lang="ru-RU" sz="2200" b="1" dirty="0" smtClean="0"/>
              <a:t> </a:t>
            </a:r>
            <a:r>
              <a:rPr lang="ru-RU" sz="2200" b="1" dirty="0" smtClean="0">
                <a:solidFill>
                  <a:srgbClr val="FFC000"/>
                </a:solidFill>
              </a:rPr>
              <a:t>                            </a:t>
            </a:r>
            <a:r>
              <a:rPr lang="ru-RU" sz="2200" b="1" u="sng" dirty="0" smtClean="0">
                <a:solidFill>
                  <a:srgbClr val="FFC000"/>
                </a:solidFill>
              </a:rPr>
              <a:t> Предмет исследования:</a:t>
            </a:r>
            <a:endParaRPr lang="ru-RU" sz="2200" dirty="0" smtClean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2200" dirty="0" smtClean="0"/>
              <a:t>Личностные характеристики учащихся 5 – 11 классов МОУ Платоновской СОШ.</a:t>
            </a:r>
          </a:p>
          <a:p>
            <a:pPr algn="just">
              <a:lnSpc>
                <a:spcPct val="120000"/>
              </a:lnSpc>
            </a:pPr>
            <a:r>
              <a:rPr lang="ru-RU" sz="2200" b="1" dirty="0" smtClean="0">
                <a:solidFill>
                  <a:srgbClr val="FFC000"/>
                </a:solidFill>
              </a:rPr>
              <a:t>                             </a:t>
            </a:r>
            <a:r>
              <a:rPr lang="ru-RU" sz="2200" b="1" u="sng" dirty="0" smtClean="0">
                <a:solidFill>
                  <a:srgbClr val="FFC000"/>
                </a:solidFill>
              </a:rPr>
              <a:t> Метод исследования:</a:t>
            </a:r>
            <a:endParaRPr lang="ru-RU" sz="2200" dirty="0" smtClean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2200" dirty="0" smtClean="0"/>
              <a:t>Анкетирование учащихся 5 – 11 классов с целью определения положительных и негативных влияний компьютерных игр на личность школьника, определение психологической зависимости и влияния компьютерных</a:t>
            </a:r>
          </a:p>
          <a:p>
            <a:pPr algn="just">
              <a:lnSpc>
                <a:spcPct val="120000"/>
              </a:lnSpc>
            </a:pPr>
            <a:r>
              <a:rPr lang="ru-RU" sz="2200" dirty="0" smtClean="0"/>
              <a:t>игр на успеваемость учащихся, </a:t>
            </a:r>
          </a:p>
          <a:p>
            <a:pPr algn="just">
              <a:lnSpc>
                <a:spcPct val="120000"/>
              </a:lnSpc>
            </a:pPr>
            <a:r>
              <a:rPr lang="ru-RU" sz="2200" dirty="0" smtClean="0"/>
              <a:t>психические процессы: внимание, память. </a:t>
            </a:r>
            <a:endParaRPr lang="ru-RU" sz="2200" dirty="0"/>
          </a:p>
        </p:txBody>
      </p:sp>
      <p:pic>
        <p:nvPicPr>
          <p:cNvPr id="4" name="Picture 2" descr="F:\картинки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3" y="4725144"/>
            <a:ext cx="3275857" cy="2376264"/>
          </a:xfrm>
          <a:prstGeom prst="flowChartMultidocument">
            <a:avLst/>
          </a:prstGeom>
          <a:noFill/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88641"/>
            <a:ext cx="7772400" cy="720079"/>
          </a:xfrm>
        </p:spPr>
        <p:txBody>
          <a:bodyPr/>
          <a:lstStyle/>
          <a:p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План работы: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39552" y="1268760"/>
            <a:ext cx="8136904" cy="5112568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200" dirty="0" smtClean="0"/>
              <a:t>Определение темы работы.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200" dirty="0" smtClean="0"/>
              <a:t>Изучение источников информации по проблеме.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200" dirty="0" smtClean="0"/>
              <a:t>Проведение анкетирования  на определение зависимости от компьютерных игр.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200" dirty="0" smtClean="0"/>
              <a:t>Проведение исследования влияния компьютерных игр на успеваемость школьника.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200" dirty="0" smtClean="0"/>
              <a:t> Проведение исследования влияния работы на компьютере на    внимание, память. Оформление результатов  в виде диаграмм, графиков.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200" dirty="0" smtClean="0"/>
              <a:t>Распространение памятки – рекомендации  родителям «Дети и компьютер».</a:t>
            </a:r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Классификация компьютерных игр</a:t>
            </a:r>
            <a:endParaRPr lang="ru-RU" sz="28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1520" y="1600200"/>
            <a:ext cx="4891984" cy="4533900"/>
          </a:xfrm>
        </p:spPr>
        <p:txBody>
          <a:bodyPr/>
          <a:lstStyle/>
          <a:p>
            <a:pPr algn="just">
              <a:lnSpc>
                <a:spcPct val="120000"/>
              </a:lnSpc>
              <a:buNone/>
            </a:pPr>
            <a:r>
              <a:rPr lang="ru-RU" sz="2200" dirty="0" smtClean="0"/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Компьютерные игры делятся на несколько основных классов: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бродилки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стратежки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«гонки»,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леталки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«спортивные» и «головоломки».</a:t>
            </a:r>
            <a:r>
              <a:rPr lang="ru-RU" sz="22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700808"/>
            <a:ext cx="3540389" cy="2667417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20482" name="Picture 2" descr="F:\картинки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437112"/>
            <a:ext cx="3220139" cy="267935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Динамические игры</a:t>
            </a:r>
            <a:endParaRPr lang="ru-RU" sz="32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2" y="1600200"/>
            <a:ext cx="4316288" cy="4533900"/>
          </a:xfrm>
        </p:spPr>
        <p:txBody>
          <a:bodyPr/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Психологи выявили, что пагубно действуют на психику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бродилки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леталки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». Это динамические игры, от которых тяжело оторваться ввиду их безостановочного сюжета. Смысл их заключается в том, чтобы как можно быстрее и больше убить или взорвать. В этих игрушках отсутствует «информационная начинка»</a:t>
            </a:r>
          </a:p>
        </p:txBody>
      </p:sp>
      <p:pic>
        <p:nvPicPr>
          <p:cNvPr id="6" name="Picture 5" descr="i?id=26590218&amp;tov=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7072"/>
            <a:ext cx="3447994" cy="2592288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1506" name="Picture 2" descr="F:\картинки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124744"/>
            <a:ext cx="3420380" cy="2736304"/>
          </a:xfrm>
          <a:prstGeom prst="flowChartMultidocumen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Стратегические игры</a:t>
            </a:r>
            <a:endParaRPr lang="ru-RU" sz="3200" b="1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"/>
          </p:nvPr>
        </p:nvSpPr>
        <p:spPr>
          <a:xfrm>
            <a:off x="179512" y="1340768"/>
            <a:ext cx="4896544" cy="3525788"/>
          </a:xfrm>
        </p:spPr>
        <p:txBody>
          <a:bodyPr/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Стратегии признаны большинством не только не вредными, но даже полезными! Характер их предусматривает проблему, которая должна решаться за счёт интеллекта, мозгов игрока. Многие из этих игр – военные, и подразумевают насилие. Но это насилие, скорее, – неотъемлемая часть войн. Играя в эти «реальные» войны появляется интерес изучить историю того периода, в котором происходит игровое действие</a:t>
            </a:r>
          </a:p>
          <a:p>
            <a:pPr algn="just"/>
            <a:endParaRPr lang="ru-RU" sz="2200" dirty="0"/>
          </a:p>
        </p:txBody>
      </p:sp>
      <p:pic>
        <p:nvPicPr>
          <p:cNvPr id="23554" name="Picture 2" descr="F:\картинки\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340768"/>
            <a:ext cx="2989618" cy="22322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3555" name="Picture 3" descr="F:\картинки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986312"/>
            <a:ext cx="3005377" cy="226446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7">
      <a:dk1>
        <a:srgbClr val="007673"/>
      </a:dk1>
      <a:lt1>
        <a:srgbClr val="FFFFFF"/>
      </a:lt1>
      <a:dk2>
        <a:srgbClr val="008080"/>
      </a:dk2>
      <a:lt2>
        <a:srgbClr val="FFFF99"/>
      </a:lt2>
      <a:accent1>
        <a:srgbClr val="33CCCC"/>
      </a:accent1>
      <a:accent2>
        <a:srgbClr val="006462"/>
      </a:accent2>
      <a:accent3>
        <a:srgbClr val="AAC0C0"/>
      </a:accent3>
      <a:accent4>
        <a:srgbClr val="DADADA"/>
      </a:accent4>
      <a:accent5>
        <a:srgbClr val="ADE2E2"/>
      </a:accent5>
      <a:accent6>
        <a:srgbClr val="005A58"/>
      </a:accent6>
      <a:hlink>
        <a:srgbClr val="FFCC00"/>
      </a:hlink>
      <a:folHlink>
        <a:srgbClr val="CC33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0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CCE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Проект учителя</Template>
  <TotalTime>836</TotalTime>
  <Words>1248</Words>
  <Application>Microsoft Office PowerPoint</Application>
  <PresentationFormat>Экран (4:3)</PresentationFormat>
  <Paragraphs>212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Точки</vt:lpstr>
      <vt:lpstr>Лист Microsoft Office Excel 97-2003</vt:lpstr>
      <vt:lpstr>Исследовательский проект на тему: «Влияние компьютера на личность школьника»</vt:lpstr>
      <vt:lpstr>       Сегодняшние темпы компьютеризации превышают темпы развития всех других отраслей. Современный человек  использует компьютер повсеместно – на работе, дома, в машине. Компьютер дал нам всем большие возможности: подготовка рефератов, общение через сайты, хранение информации, развлечения в виде компьютерных игр.         Но вместе с пользой компьютер внес в нашу жизнь и негативные моменты. К сожалению, для многих компьютер стал самоцелью, вместо того, чтобы быть средством для познания и совершенствования себя самого. Многие школьники стали проводить за компьютером огромное количество времени, не замечая ничего вокруг себя. Компьютер заменил им общение с друзьями, занятия в кружках по интересам, сократил время на подготовку домашних заданий. Проблема психологического пристрастия к компьютерным играм становится актуальной для России, а учитывая то, что количество людей, попадающих в компьютерную зависимость, с каждым днем растет, этот вопрос является актуальным.  </vt:lpstr>
      <vt:lpstr>Гипотеза:</vt:lpstr>
      <vt:lpstr>Выявление  факторов негативного воздействия компьютерных игр на личность школьника и его успеваемость  Задачи: 1. Исследовать проблему увлеченности школьниками компьютером, компьютерными играми; 2. обратить внимание взрослых на проблему возникновения привязанности к компьютерным играм, о необходимости контроля с их стороны за временем и пристрастиях в играх; 3. определить влияние компьютера на психологические процессы в   организме: внимание, память; успеваемость школьников.</vt:lpstr>
      <vt:lpstr>Слайд 5</vt:lpstr>
      <vt:lpstr>План работы:</vt:lpstr>
      <vt:lpstr>Классификация компьютерных игр</vt:lpstr>
      <vt:lpstr>Динамические игры</vt:lpstr>
      <vt:lpstr>Стратегические игры</vt:lpstr>
      <vt:lpstr>Спортивные игры</vt:lpstr>
      <vt:lpstr>Отношение к компьютерным играм, предпочтения в играх</vt:lpstr>
      <vt:lpstr>Эмоциональная сфера и социальные контакты</vt:lpstr>
      <vt:lpstr>Анализ анкетирования показывает, что в группе подростков, занимающихся компьютером, не обнаружено серьезных нарушений психической деятельности или симптомов «компьютерной» зависимости. Имеются лишь данные о переутомлении, боли в кистях рук, рези в глазах, общей возбужденности, трудности с засыпанием.    </vt:lpstr>
      <vt:lpstr>Время, проведенное учащимися  за компьютерными играми</vt:lpstr>
      <vt:lpstr>Успеваемость учащихся</vt:lpstr>
      <vt:lpstr>Выводы:</vt:lpstr>
      <vt:lpstr>Изучение влияния компьютера на устойчивость внимания у школьников 5-11 классов</vt:lpstr>
      <vt:lpstr>Влияние компьютерных игр на память</vt:lpstr>
      <vt:lpstr>Изучение влияния компьютерных игр на  память школьников </vt:lpstr>
      <vt:lpstr>Интерпретация результатов  Исследование «Память на числа»                               Исследование «Память на образы»  </vt:lpstr>
      <vt:lpstr>Проблема агрессивности</vt:lpstr>
      <vt:lpstr>Общие выводы по работе:</vt:lpstr>
      <vt:lpstr>Источники информации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проект на тему: «Влияние компьютера на личность школьника»</dc:title>
  <dc:creator>Дмитрий</dc:creator>
  <cp:lastModifiedBy>Дмитрий</cp:lastModifiedBy>
  <cp:revision>60</cp:revision>
  <dcterms:created xsi:type="dcterms:W3CDTF">2010-11-13T19:58:48Z</dcterms:created>
  <dcterms:modified xsi:type="dcterms:W3CDTF">2010-11-24T20:02:58Z</dcterms:modified>
</cp:coreProperties>
</file>